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928E87F-8615-44FE-B177-2833A5AFB036}">
  <a:tblStyle styleId="{0928E87F-8615-44FE-B177-2833A5AFB03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schemas.openxmlformats.org/officeDocument/2006/relationships/slide" Target="slides/slide6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fb3d27feb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fb3d27feb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fb3d27feb6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fb3d27feb6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fb3d27feb6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fb3d27feb6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fb3d27feb6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fb3d27feb6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fb3d27feb6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fb3d27feb6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fb3d27feb6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fb3d27feb6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0" y="-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{0928E87F-8615-44FE-B177-2833A5AFB036}</a:tableStyleId>
              </a:tblPr>
              <a:tblGrid>
                <a:gridCol w="1507450"/>
                <a:gridCol w="382850"/>
                <a:gridCol w="2254025"/>
                <a:gridCol w="2052875"/>
                <a:gridCol w="2511175"/>
              </a:tblGrid>
              <a:tr h="571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PAST (przeszłość)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PRESENT (teraźniejszość)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Future (przyszłość}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1143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Simple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(prosty)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143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Continuous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(ciągły)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143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Perfect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(ze skutkami)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143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Perfect Continuous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(ciągły ze skutkami)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Google Shape;59;p14"/>
          <p:cNvGraphicFramePr/>
          <p:nvPr/>
        </p:nvGraphicFramePr>
        <p:xfrm>
          <a:off x="0" y="-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{0928E87F-8615-44FE-B177-2833A5AFB036}</a:tableStyleId>
              </a:tblPr>
              <a:tblGrid>
                <a:gridCol w="1507450"/>
                <a:gridCol w="382850"/>
                <a:gridCol w="2254025"/>
                <a:gridCol w="2052875"/>
                <a:gridCol w="2511175"/>
              </a:tblGrid>
              <a:tr h="571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PAST (przeszłość)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PRESENT (teraźniejszość)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Future (przyszłość}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43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Simple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(prosty)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pojedyncze przeszłe 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systematyczne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i stany stałe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pojedyncze przyszłe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43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Continuous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(ciągły)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rozciągłe w czasie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przeszłe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rozciągłe w czasie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teraźniejsze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rozciągłe w czasie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przyszłe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43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Perfect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(ze skutkami)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zaprzeszłe ze skutkiem na przeszłość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przeszłe ze skutkiem na teraźniejszość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teraźniejsze lub przyszłe ze skutkiem na przyszłość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43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Perfect Continuous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(ciągły ze skutkami)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>
                          <a:solidFill>
                            <a:srgbClr val="000000"/>
                          </a:solidFill>
                        </a:rPr>
                        <a:t>zaprzeszłe ciągłe ze skutkiem na przeszłość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>
                          <a:solidFill>
                            <a:srgbClr val="000000"/>
                          </a:solidFill>
                        </a:rPr>
                        <a:t>przeszłe ciągłe ze skutkiem na teraźniejszość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>
                          <a:solidFill>
                            <a:srgbClr val="000000"/>
                          </a:solidFill>
                        </a:rPr>
                        <a:t>teraźniejsze ciągłe lub przyszłe ciągłe ze skutkiem na przyszłość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Google Shape;64;p15"/>
          <p:cNvGraphicFramePr/>
          <p:nvPr/>
        </p:nvGraphicFramePr>
        <p:xfrm>
          <a:off x="0" y="-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{0928E87F-8615-44FE-B177-2833A5AFB036}</a:tableStyleId>
              </a:tblPr>
              <a:tblGrid>
                <a:gridCol w="1507450"/>
                <a:gridCol w="382850"/>
                <a:gridCol w="2254025"/>
                <a:gridCol w="2052875"/>
                <a:gridCol w="2511175"/>
              </a:tblGrid>
              <a:tr h="571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PAST (przeszłość)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PRESENT (teraźniejszość)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Future (przyszłość}</a:t>
                      </a:r>
                      <a:endParaRPr/>
                    </a:p>
                  </a:txBody>
                  <a:tcPr marT="91425" marB="91425" marR="91425" marL="91425"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43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Simple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(prosty)</a:t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43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Continuous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(ciągły)</a:t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43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Perfect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(ze skutkami)</a:t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43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Perfect Continuous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(ciągły ze skutkami)</a:t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5" name="Google Shape;65;p15"/>
          <p:cNvSpPr/>
          <p:nvPr/>
        </p:nvSpPr>
        <p:spPr>
          <a:xfrm>
            <a:off x="2101475" y="1307925"/>
            <a:ext cx="183600" cy="161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6" name="Google Shape;66;p15"/>
          <p:cNvCxnSpPr/>
          <p:nvPr/>
        </p:nvCxnSpPr>
        <p:spPr>
          <a:xfrm>
            <a:off x="3563700" y="1388750"/>
            <a:ext cx="3277200" cy="22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7" name="Google Shape;67;p15"/>
          <p:cNvSpPr/>
          <p:nvPr/>
        </p:nvSpPr>
        <p:spPr>
          <a:xfrm>
            <a:off x="3806200" y="1319000"/>
            <a:ext cx="183600" cy="161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/>
          <p:nvPr/>
        </p:nvSpPr>
        <p:spPr>
          <a:xfrm>
            <a:off x="4386675" y="1307925"/>
            <a:ext cx="183600" cy="161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/>
          <p:nvPr/>
        </p:nvSpPr>
        <p:spPr>
          <a:xfrm>
            <a:off x="4967150" y="1307925"/>
            <a:ext cx="183600" cy="161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/>
          <p:nvPr/>
        </p:nvSpPr>
        <p:spPr>
          <a:xfrm>
            <a:off x="5683563" y="1319000"/>
            <a:ext cx="183600" cy="161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/>
          <p:nvPr/>
        </p:nvSpPr>
        <p:spPr>
          <a:xfrm>
            <a:off x="6400000" y="1319000"/>
            <a:ext cx="183600" cy="161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5"/>
          <p:cNvSpPr/>
          <p:nvPr/>
        </p:nvSpPr>
        <p:spPr>
          <a:xfrm>
            <a:off x="7414000" y="1329950"/>
            <a:ext cx="183600" cy="161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3" name="Google Shape;73;p15"/>
          <p:cNvCxnSpPr/>
          <p:nvPr/>
        </p:nvCxnSpPr>
        <p:spPr>
          <a:xfrm>
            <a:off x="2549700" y="2384450"/>
            <a:ext cx="7200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4" name="Google Shape;74;p15"/>
          <p:cNvCxnSpPr/>
          <p:nvPr/>
        </p:nvCxnSpPr>
        <p:spPr>
          <a:xfrm>
            <a:off x="4741000" y="2382650"/>
            <a:ext cx="740400" cy="36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5" name="Google Shape;75;p15"/>
          <p:cNvCxnSpPr/>
          <p:nvPr/>
        </p:nvCxnSpPr>
        <p:spPr>
          <a:xfrm flipH="1" rot="10800000">
            <a:off x="6884950" y="2380850"/>
            <a:ext cx="933300" cy="7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6" name="Google Shape;76;p15"/>
          <p:cNvCxnSpPr/>
          <p:nvPr/>
        </p:nvCxnSpPr>
        <p:spPr>
          <a:xfrm>
            <a:off x="1667975" y="3504925"/>
            <a:ext cx="1028700" cy="7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7" name="Google Shape;77;p15"/>
          <p:cNvCxnSpPr/>
          <p:nvPr/>
        </p:nvCxnSpPr>
        <p:spPr>
          <a:xfrm>
            <a:off x="3556375" y="3519625"/>
            <a:ext cx="1440300" cy="7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8" name="Google Shape;78;p15"/>
          <p:cNvCxnSpPr/>
          <p:nvPr/>
        </p:nvCxnSpPr>
        <p:spPr>
          <a:xfrm>
            <a:off x="5687250" y="3534325"/>
            <a:ext cx="1579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9" name="Google Shape;79;p15"/>
          <p:cNvSpPr/>
          <p:nvPr/>
        </p:nvSpPr>
        <p:spPr>
          <a:xfrm>
            <a:off x="1609175" y="3424100"/>
            <a:ext cx="183600" cy="161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5"/>
          <p:cNvSpPr/>
          <p:nvPr/>
        </p:nvSpPr>
        <p:spPr>
          <a:xfrm>
            <a:off x="3468200" y="3446150"/>
            <a:ext cx="183600" cy="161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5"/>
          <p:cNvSpPr/>
          <p:nvPr/>
        </p:nvSpPr>
        <p:spPr>
          <a:xfrm>
            <a:off x="5606425" y="3460850"/>
            <a:ext cx="183600" cy="161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2" name="Google Shape;82;p15"/>
          <p:cNvCxnSpPr/>
          <p:nvPr/>
        </p:nvCxnSpPr>
        <p:spPr>
          <a:xfrm>
            <a:off x="1543050" y="4621800"/>
            <a:ext cx="2646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" name="Google Shape;83;p15"/>
          <p:cNvCxnSpPr/>
          <p:nvPr/>
        </p:nvCxnSpPr>
        <p:spPr>
          <a:xfrm>
            <a:off x="2792175" y="4614450"/>
            <a:ext cx="771600" cy="75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4" name="Google Shape;84;p15"/>
          <p:cNvCxnSpPr/>
          <p:nvPr/>
        </p:nvCxnSpPr>
        <p:spPr>
          <a:xfrm>
            <a:off x="4732025" y="4629150"/>
            <a:ext cx="815700" cy="75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" name="Google Shape;85;p15"/>
          <p:cNvCxnSpPr/>
          <p:nvPr/>
        </p:nvCxnSpPr>
        <p:spPr>
          <a:xfrm>
            <a:off x="1770825" y="4629150"/>
            <a:ext cx="595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6" name="Google Shape;86;p15"/>
          <p:cNvCxnSpPr/>
          <p:nvPr/>
        </p:nvCxnSpPr>
        <p:spPr>
          <a:xfrm>
            <a:off x="3490225" y="4621800"/>
            <a:ext cx="1036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7" name="Google Shape;87;p15"/>
          <p:cNvCxnSpPr/>
          <p:nvPr/>
        </p:nvCxnSpPr>
        <p:spPr>
          <a:xfrm>
            <a:off x="5569675" y="4643850"/>
            <a:ext cx="1315200" cy="1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" name="Google Shape;92;p16"/>
          <p:cNvGraphicFramePr/>
          <p:nvPr/>
        </p:nvGraphicFramePr>
        <p:xfrm>
          <a:off x="0" y="-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{0928E87F-8615-44FE-B177-2833A5AFB036}</a:tableStyleId>
              </a:tblPr>
              <a:tblGrid>
                <a:gridCol w="1507450"/>
                <a:gridCol w="382850"/>
                <a:gridCol w="2254025"/>
                <a:gridCol w="2052875"/>
                <a:gridCol w="2511175"/>
              </a:tblGrid>
              <a:tr h="571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PAST (przeszłość)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PRESENT (teraźniejszość)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Future (przyszłość}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43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Simple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(prosty)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did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do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does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will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43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Continuous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(ciągły)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was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were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am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are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is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will be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43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Perfect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(ze skutkami)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had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have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has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will have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43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Perfect Continuous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(ciągły ze skutkami)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had been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have/ has been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will have been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Google Shape;97;p17"/>
          <p:cNvGraphicFramePr/>
          <p:nvPr/>
        </p:nvGraphicFramePr>
        <p:xfrm>
          <a:off x="0" y="-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{0928E87F-8615-44FE-B177-2833A5AFB036}</a:tableStyleId>
              </a:tblPr>
              <a:tblGrid>
                <a:gridCol w="1507450"/>
                <a:gridCol w="382850"/>
                <a:gridCol w="2254025"/>
                <a:gridCol w="2052875"/>
                <a:gridCol w="2511175"/>
              </a:tblGrid>
              <a:tr h="571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PAST (przeszłość)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PRESENT (teraźniejszość)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Future (przyszłość}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43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Simple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(prosty)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II forma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I forma (-s w IIIos lp)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I forma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43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Continuous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(ciągły)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pl"/>
                        <a:t>ing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pl"/>
                        <a:t>ing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pl"/>
                        <a:t>ing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43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Perfect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(ze skutkami)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III forma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>
                          <a:solidFill>
                            <a:srgbClr val="000000"/>
                          </a:solidFill>
                        </a:rPr>
                        <a:t>III forma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>
                          <a:solidFill>
                            <a:srgbClr val="000000"/>
                          </a:solidFill>
                        </a:rPr>
                        <a:t>III forma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43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Perfect Continuous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(ciągły ze skutkami)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been - ing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been - ing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been - ing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" name="Google Shape;102;p18"/>
          <p:cNvGraphicFramePr/>
          <p:nvPr/>
        </p:nvGraphicFramePr>
        <p:xfrm>
          <a:off x="0" y="-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{0928E87F-8615-44FE-B177-2833A5AFB036}</a:tableStyleId>
              </a:tblPr>
              <a:tblGrid>
                <a:gridCol w="1507450"/>
                <a:gridCol w="382850"/>
                <a:gridCol w="2254025"/>
                <a:gridCol w="2052875"/>
                <a:gridCol w="2511175"/>
              </a:tblGrid>
              <a:tr h="571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PAST (przeszłość)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PRESENT (teraźniejszość)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Future (przyszłość}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43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Simple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(prosty)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I went to school yesterday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I go to school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every day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I will go to school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tomorrow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43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Continuous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(ciągły)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I was watching TV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yesterday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I am watching TV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today 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I will be watching TV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tomorrow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43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Perfect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(ze skutkami)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I had just watched TV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I have just watched TV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I will have just watched TV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43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Perfect Continuous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(ciągły ze skutkami)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I had just been watching TV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I have just been watching TV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"/>
                        <a:t>I will have just been watching TV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